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e Vietnam Ultra-Bold" charset="1" panose="00000900000000000000"/>
      <p:regular r:id="rId17"/>
    </p:embeddedFont>
    <p:embeddedFont>
      <p:font typeface="Be Vietnam"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7.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AutoShape 3" id="3"/>
          <p:cNvSpPr/>
          <p:nvPr/>
        </p:nvSpPr>
        <p:spPr>
          <a:xfrm flipV="true">
            <a:off x="1085850" y="3395180"/>
            <a:ext cx="0" cy="2244151"/>
          </a:xfrm>
          <a:prstGeom prst="line">
            <a:avLst/>
          </a:prstGeom>
          <a:ln cap="flat" w="114300">
            <a:solidFill>
              <a:srgbClr val="FFFFFF"/>
            </a:solidFill>
            <a:prstDash val="solid"/>
            <a:headEnd type="none" len="sm" w="sm"/>
            <a:tailEnd type="none" len="sm" w="sm"/>
          </a:ln>
        </p:spPr>
      </p:sp>
      <p:sp>
        <p:nvSpPr>
          <p:cNvPr name="TextBox 4" id="4"/>
          <p:cNvSpPr txBox="true"/>
          <p:nvPr/>
        </p:nvSpPr>
        <p:spPr>
          <a:xfrm rot="0">
            <a:off x="1401699" y="2988832"/>
            <a:ext cx="11709038" cy="1401449"/>
          </a:xfrm>
          <a:prstGeom prst="rect">
            <a:avLst/>
          </a:prstGeom>
        </p:spPr>
        <p:txBody>
          <a:bodyPr anchor="t" rtlCol="false" tIns="0" lIns="0" bIns="0" rIns="0">
            <a:spAutoFit/>
          </a:bodyPr>
          <a:lstStyle/>
          <a:p>
            <a:pPr algn="l">
              <a:lnSpc>
                <a:spcPts val="11479"/>
              </a:lnSpc>
              <a:spcBef>
                <a:spcPct val="0"/>
              </a:spcBef>
            </a:pPr>
            <a:r>
              <a:rPr lang="en-US" sz="8199" b="true">
                <a:solidFill>
                  <a:srgbClr val="FFFFFF"/>
                </a:solidFill>
                <a:latin typeface="Be Vietnam Ultra-Bold"/>
                <a:ea typeface="Be Vietnam Ultra-Bold"/>
                <a:cs typeface="Be Vietnam Ultra-Bold"/>
                <a:sym typeface="Be Vietnam Ultra-Bold"/>
              </a:rPr>
              <a:t>Capstone project</a:t>
            </a:r>
          </a:p>
        </p:txBody>
      </p:sp>
      <p:sp>
        <p:nvSpPr>
          <p:cNvPr name="TextBox 5" id="5"/>
          <p:cNvSpPr txBox="true"/>
          <p:nvPr/>
        </p:nvSpPr>
        <p:spPr>
          <a:xfrm rot="0">
            <a:off x="1401699" y="6100572"/>
            <a:ext cx="8756593" cy="537845"/>
          </a:xfrm>
          <a:prstGeom prst="rect">
            <a:avLst/>
          </a:prstGeom>
        </p:spPr>
        <p:txBody>
          <a:bodyPr anchor="t" rtlCol="false" tIns="0" lIns="0" bIns="0" rIns="0">
            <a:spAutoFit/>
          </a:bodyPr>
          <a:lstStyle/>
          <a:p>
            <a:pPr algn="l">
              <a:lnSpc>
                <a:spcPts val="4480"/>
              </a:lnSpc>
              <a:spcBef>
                <a:spcPct val="0"/>
              </a:spcBef>
            </a:pPr>
            <a:r>
              <a:rPr lang="en-US" sz="3200">
                <a:solidFill>
                  <a:srgbClr val="FFFFFF"/>
                </a:solidFill>
                <a:latin typeface="Be Vietnam"/>
                <a:ea typeface="Be Vietnam"/>
                <a:cs typeface="Be Vietnam"/>
                <a:sym typeface="Be Vietnam"/>
              </a:rPr>
              <a:t>Hussain Ali Jassim</a:t>
            </a:r>
          </a:p>
        </p:txBody>
      </p:sp>
      <p:sp>
        <p:nvSpPr>
          <p:cNvPr name="TextBox 6" id="6"/>
          <p:cNvSpPr txBox="true"/>
          <p:nvPr/>
        </p:nvSpPr>
        <p:spPr>
          <a:xfrm rot="0">
            <a:off x="1401699" y="4237882"/>
            <a:ext cx="12796605" cy="1401449"/>
          </a:xfrm>
          <a:prstGeom prst="rect">
            <a:avLst/>
          </a:prstGeom>
        </p:spPr>
        <p:txBody>
          <a:bodyPr anchor="t" rtlCol="false" tIns="0" lIns="0" bIns="0" rIns="0">
            <a:spAutoFit/>
          </a:bodyPr>
          <a:lstStyle/>
          <a:p>
            <a:pPr algn="l">
              <a:lnSpc>
                <a:spcPts val="11479"/>
              </a:lnSpc>
              <a:spcBef>
                <a:spcPct val="0"/>
              </a:spcBef>
            </a:pPr>
            <a:r>
              <a:rPr lang="en-US" sz="8199" b="true">
                <a:solidFill>
                  <a:srgbClr val="FFDE59"/>
                </a:solidFill>
                <a:latin typeface="Be Vietnam Ultra-Bold"/>
                <a:ea typeface="Be Vietnam Ultra-Bold"/>
                <a:cs typeface="Be Vietnam Ultra-Bold"/>
                <a:sym typeface="Be Vietnam Ultra-Bold"/>
              </a:rPr>
              <a:t>Global Air Pollution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1028700"/>
            <a:ext cx="7234069" cy="3833311"/>
          </a:xfrm>
          <a:custGeom>
            <a:avLst/>
            <a:gdLst/>
            <a:ahLst/>
            <a:cxnLst/>
            <a:rect r="r" b="b" t="t" l="l"/>
            <a:pathLst>
              <a:path h="3833311" w="7234069">
                <a:moveTo>
                  <a:pt x="0" y="0"/>
                </a:moveTo>
                <a:lnTo>
                  <a:pt x="7234069" y="0"/>
                </a:lnTo>
                <a:lnTo>
                  <a:pt x="7234069" y="3833311"/>
                </a:lnTo>
                <a:lnTo>
                  <a:pt x="0" y="3833311"/>
                </a:lnTo>
                <a:lnTo>
                  <a:pt x="0" y="0"/>
                </a:lnTo>
                <a:close/>
              </a:path>
            </a:pathLst>
          </a:custGeom>
          <a:blipFill>
            <a:blip r:embed="rId3"/>
            <a:stretch>
              <a:fillRect l="0" t="0" r="0" b="0"/>
            </a:stretch>
          </a:blipFill>
        </p:spPr>
      </p:sp>
      <p:sp>
        <p:nvSpPr>
          <p:cNvPr name="Freeform 4" id="4"/>
          <p:cNvSpPr/>
          <p:nvPr/>
        </p:nvSpPr>
        <p:spPr>
          <a:xfrm flipH="false" flipV="false" rot="0">
            <a:off x="1028700" y="5339681"/>
            <a:ext cx="7465891" cy="4200108"/>
          </a:xfrm>
          <a:custGeom>
            <a:avLst/>
            <a:gdLst/>
            <a:ahLst/>
            <a:cxnLst/>
            <a:rect r="r" b="b" t="t" l="l"/>
            <a:pathLst>
              <a:path h="4200108" w="7465891">
                <a:moveTo>
                  <a:pt x="0" y="0"/>
                </a:moveTo>
                <a:lnTo>
                  <a:pt x="7465891" y="0"/>
                </a:lnTo>
                <a:lnTo>
                  <a:pt x="7465891" y="4200108"/>
                </a:lnTo>
                <a:lnTo>
                  <a:pt x="0" y="4200108"/>
                </a:lnTo>
                <a:lnTo>
                  <a:pt x="0" y="0"/>
                </a:lnTo>
                <a:close/>
              </a:path>
            </a:pathLst>
          </a:custGeom>
          <a:blipFill>
            <a:blip r:embed="rId4"/>
            <a:stretch>
              <a:fillRect l="0" t="-1382" r="-2842" b="-135"/>
            </a:stretch>
          </a:blipFill>
        </p:spPr>
      </p:sp>
      <p:sp>
        <p:nvSpPr>
          <p:cNvPr name="Freeform 5" id="5"/>
          <p:cNvSpPr/>
          <p:nvPr/>
        </p:nvSpPr>
        <p:spPr>
          <a:xfrm flipH="false" flipV="false" rot="0">
            <a:off x="10025231" y="856458"/>
            <a:ext cx="7234069" cy="4005552"/>
          </a:xfrm>
          <a:custGeom>
            <a:avLst/>
            <a:gdLst/>
            <a:ahLst/>
            <a:cxnLst/>
            <a:rect r="r" b="b" t="t" l="l"/>
            <a:pathLst>
              <a:path h="4005552" w="7234069">
                <a:moveTo>
                  <a:pt x="0" y="0"/>
                </a:moveTo>
                <a:lnTo>
                  <a:pt x="7234069" y="0"/>
                </a:lnTo>
                <a:lnTo>
                  <a:pt x="7234069" y="4005553"/>
                </a:lnTo>
                <a:lnTo>
                  <a:pt x="0" y="4005553"/>
                </a:lnTo>
                <a:lnTo>
                  <a:pt x="0" y="0"/>
                </a:lnTo>
                <a:close/>
              </a:path>
            </a:pathLst>
          </a:custGeom>
          <a:blipFill>
            <a:blip r:embed="rId5"/>
            <a:stretch>
              <a:fillRect l="0" t="-51" r="0" b="-2221"/>
            </a:stretch>
          </a:blipFill>
        </p:spPr>
      </p:sp>
      <p:sp>
        <p:nvSpPr>
          <p:cNvPr name="Freeform 6" id="6"/>
          <p:cNvSpPr/>
          <p:nvPr/>
        </p:nvSpPr>
        <p:spPr>
          <a:xfrm flipH="false" flipV="false" rot="0">
            <a:off x="10041279" y="5339681"/>
            <a:ext cx="7218021" cy="4200108"/>
          </a:xfrm>
          <a:custGeom>
            <a:avLst/>
            <a:gdLst/>
            <a:ahLst/>
            <a:cxnLst/>
            <a:rect r="r" b="b" t="t" l="l"/>
            <a:pathLst>
              <a:path h="4200108" w="7218021">
                <a:moveTo>
                  <a:pt x="0" y="0"/>
                </a:moveTo>
                <a:lnTo>
                  <a:pt x="7218021" y="0"/>
                </a:lnTo>
                <a:lnTo>
                  <a:pt x="7218021" y="4200108"/>
                </a:lnTo>
                <a:lnTo>
                  <a:pt x="0" y="4200108"/>
                </a:lnTo>
                <a:lnTo>
                  <a:pt x="0" y="0"/>
                </a:lnTo>
                <a:close/>
              </a:path>
            </a:pathLst>
          </a:custGeom>
          <a:blipFill>
            <a:blip r:embed="rId6"/>
            <a:stretch>
              <a:fillRect l="0" t="-467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0">
            <a:off x="14251334" y="2651033"/>
            <a:ext cx="3745538" cy="4984933"/>
          </a:xfrm>
          <a:custGeom>
            <a:avLst/>
            <a:gdLst/>
            <a:ahLst/>
            <a:cxnLst/>
            <a:rect r="r" b="b" t="t" l="l"/>
            <a:pathLst>
              <a:path h="4984933" w="3745538">
                <a:moveTo>
                  <a:pt x="0" y="0"/>
                </a:moveTo>
                <a:lnTo>
                  <a:pt x="3745538" y="0"/>
                </a:lnTo>
                <a:lnTo>
                  <a:pt x="3745538" y="4984934"/>
                </a:lnTo>
                <a:lnTo>
                  <a:pt x="0" y="4984934"/>
                </a:lnTo>
                <a:lnTo>
                  <a:pt x="0" y="0"/>
                </a:lnTo>
                <a:close/>
              </a:path>
            </a:pathLst>
          </a:custGeom>
          <a:blipFill>
            <a:blip r:embed="rId3"/>
            <a:stretch>
              <a:fillRect l="0" t="-1463" r="0" b="-1463"/>
            </a:stretch>
          </a:blipFill>
          <a:ln cap="sq">
            <a:noFill/>
            <a:prstDash val="solid"/>
            <a:miter/>
          </a:ln>
        </p:spPr>
      </p:sp>
      <p:sp>
        <p:nvSpPr>
          <p:cNvPr name="Freeform 4" id="4"/>
          <p:cNvSpPr/>
          <p:nvPr/>
        </p:nvSpPr>
        <p:spPr>
          <a:xfrm flipH="false" flipV="false" rot="0">
            <a:off x="1028700" y="759841"/>
            <a:ext cx="12970826" cy="8767318"/>
          </a:xfrm>
          <a:custGeom>
            <a:avLst/>
            <a:gdLst/>
            <a:ahLst/>
            <a:cxnLst/>
            <a:rect r="r" b="b" t="t" l="l"/>
            <a:pathLst>
              <a:path h="8767318" w="12970826">
                <a:moveTo>
                  <a:pt x="0" y="0"/>
                </a:moveTo>
                <a:lnTo>
                  <a:pt x="12970826" y="0"/>
                </a:lnTo>
                <a:lnTo>
                  <a:pt x="12970826" y="8767318"/>
                </a:lnTo>
                <a:lnTo>
                  <a:pt x="0" y="8767318"/>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flipV="true">
            <a:off x="1028700" y="3563169"/>
            <a:ext cx="57150" cy="3692346"/>
          </a:xfrm>
          <a:prstGeom prst="line">
            <a:avLst/>
          </a:prstGeom>
          <a:ln cap="flat" w="114300">
            <a:solidFill>
              <a:srgbClr val="FFFFFF"/>
            </a:solidFill>
            <a:prstDash val="solid"/>
            <a:headEnd type="none" len="sm" w="sm"/>
            <a:tailEnd type="none" len="sm" w="sm"/>
          </a:ln>
        </p:spPr>
      </p:sp>
      <p:grpSp>
        <p:nvGrpSpPr>
          <p:cNvPr name="Group 4" id="4"/>
          <p:cNvGrpSpPr/>
          <p:nvPr/>
        </p:nvGrpSpPr>
        <p:grpSpPr>
          <a:xfrm rot="0">
            <a:off x="10264573" y="1978752"/>
            <a:ext cx="8023427" cy="8350136"/>
            <a:chOff x="0" y="0"/>
            <a:chExt cx="4433570" cy="4614102"/>
          </a:xfrm>
        </p:grpSpPr>
        <p:sp>
          <p:nvSpPr>
            <p:cNvPr name="Freeform 5" id="5"/>
            <p:cNvSpPr/>
            <p:nvPr/>
          </p:nvSpPr>
          <p:spPr>
            <a:xfrm flipH="false" flipV="false" rot="0">
              <a:off x="0" y="0"/>
              <a:ext cx="4433570" cy="4614102"/>
            </a:xfrm>
            <a:custGeom>
              <a:avLst/>
              <a:gdLst/>
              <a:ahLst/>
              <a:cxnLst/>
              <a:rect r="r" b="b" t="t" l="l"/>
              <a:pathLst>
                <a:path h="4614102" w="4433570">
                  <a:moveTo>
                    <a:pt x="4433570" y="0"/>
                  </a:moveTo>
                  <a:lnTo>
                    <a:pt x="4433570" y="4614102"/>
                  </a:lnTo>
                  <a:lnTo>
                    <a:pt x="0" y="4614102"/>
                  </a:lnTo>
                  <a:lnTo>
                    <a:pt x="0" y="3221566"/>
                  </a:lnTo>
                  <a:cubicBezTo>
                    <a:pt x="0" y="1442368"/>
                    <a:pt x="1985010" y="0"/>
                    <a:pt x="4433570" y="0"/>
                  </a:cubicBezTo>
                  <a:close/>
                </a:path>
              </a:pathLst>
            </a:custGeom>
            <a:blipFill>
              <a:blip r:embed="rId3"/>
              <a:stretch>
                <a:fillRect l="-28053" t="0" r="-28053" b="0"/>
              </a:stretch>
            </a:blipFill>
          </p:spPr>
        </p:sp>
      </p:grpSp>
      <p:sp>
        <p:nvSpPr>
          <p:cNvPr name="TextBox 6" id="6"/>
          <p:cNvSpPr txBox="true"/>
          <p:nvPr/>
        </p:nvSpPr>
        <p:spPr>
          <a:xfrm rot="0">
            <a:off x="1028700" y="1190625"/>
            <a:ext cx="8363245" cy="1401449"/>
          </a:xfrm>
          <a:prstGeom prst="rect">
            <a:avLst/>
          </a:prstGeom>
        </p:spPr>
        <p:txBody>
          <a:bodyPr anchor="t" rtlCol="false" tIns="0" lIns="0" bIns="0" rIns="0">
            <a:spAutoFit/>
          </a:bodyPr>
          <a:lstStyle/>
          <a:p>
            <a:pPr algn="l">
              <a:lnSpc>
                <a:spcPts val="11479"/>
              </a:lnSpc>
              <a:spcBef>
                <a:spcPct val="0"/>
              </a:spcBef>
            </a:pPr>
            <a:r>
              <a:rPr lang="en-US" sz="8199" b="true">
                <a:solidFill>
                  <a:srgbClr val="FFDE59"/>
                </a:solidFill>
                <a:latin typeface="Be Vietnam Ultra-Bold"/>
                <a:ea typeface="Be Vietnam Ultra-Bold"/>
                <a:cs typeface="Be Vietnam Ultra-Bold"/>
                <a:sym typeface="Be Vietnam Ultra-Bold"/>
              </a:rPr>
              <a:t>Introduction</a:t>
            </a:r>
          </a:p>
        </p:txBody>
      </p:sp>
      <p:sp>
        <p:nvSpPr>
          <p:cNvPr name="TextBox 7" id="7"/>
          <p:cNvSpPr txBox="true"/>
          <p:nvPr/>
        </p:nvSpPr>
        <p:spPr>
          <a:xfrm rot="0">
            <a:off x="1290342" y="3163574"/>
            <a:ext cx="8363245" cy="4091940"/>
          </a:xfrm>
          <a:prstGeom prst="rect">
            <a:avLst/>
          </a:prstGeom>
        </p:spPr>
        <p:txBody>
          <a:bodyPr anchor="t" rtlCol="false" tIns="0" lIns="0" bIns="0" rIns="0">
            <a:spAutoFit/>
          </a:bodyPr>
          <a:lstStyle/>
          <a:p>
            <a:pPr algn="l">
              <a:lnSpc>
                <a:spcPts val="5459"/>
              </a:lnSpc>
              <a:spcBef>
                <a:spcPct val="0"/>
              </a:spcBef>
            </a:pPr>
            <a:r>
              <a:rPr lang="en-US" sz="3899">
                <a:solidFill>
                  <a:srgbClr val="FFFFFF"/>
                </a:solidFill>
                <a:latin typeface="Be Vietnam"/>
                <a:ea typeface="Be Vietnam"/>
                <a:cs typeface="Be Vietnam"/>
                <a:sym typeface="Be Vietnam"/>
              </a:rPr>
              <a:t>Air pollution is one of the problems facing the world in our modern era, as air pollution negatively affects human life by causing serious diseases or destroying food crops such as plants and fish.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AutoShape 3" id="3"/>
          <p:cNvSpPr/>
          <p:nvPr/>
        </p:nvSpPr>
        <p:spPr>
          <a:xfrm flipV="true">
            <a:off x="1081640" y="2891753"/>
            <a:ext cx="57150" cy="5258456"/>
          </a:xfrm>
          <a:prstGeom prst="line">
            <a:avLst/>
          </a:prstGeom>
          <a:ln cap="flat" w="114300">
            <a:solidFill>
              <a:srgbClr val="FFFFFF"/>
            </a:solidFill>
            <a:prstDash val="solid"/>
            <a:headEnd type="none" len="sm" w="sm"/>
            <a:tailEnd type="none" len="sm" w="sm"/>
          </a:ln>
        </p:spPr>
      </p:sp>
      <p:sp>
        <p:nvSpPr>
          <p:cNvPr name="TextBox 4" id="4"/>
          <p:cNvSpPr txBox="true"/>
          <p:nvPr/>
        </p:nvSpPr>
        <p:spPr>
          <a:xfrm rot="0">
            <a:off x="1081640" y="876300"/>
            <a:ext cx="7930905" cy="1401451"/>
          </a:xfrm>
          <a:prstGeom prst="rect">
            <a:avLst/>
          </a:prstGeom>
        </p:spPr>
        <p:txBody>
          <a:bodyPr anchor="t" rtlCol="false" tIns="0" lIns="0" bIns="0" rIns="0">
            <a:spAutoFit/>
          </a:bodyPr>
          <a:lstStyle/>
          <a:p>
            <a:pPr algn="l">
              <a:lnSpc>
                <a:spcPts val="11479"/>
              </a:lnSpc>
              <a:spcBef>
                <a:spcPct val="0"/>
              </a:spcBef>
            </a:pPr>
            <a:r>
              <a:rPr lang="en-US" sz="8199" b="true">
                <a:solidFill>
                  <a:srgbClr val="FFDE59"/>
                </a:solidFill>
                <a:latin typeface="Be Vietnam Ultra-Bold"/>
                <a:ea typeface="Be Vietnam Ultra-Bold"/>
                <a:cs typeface="Be Vietnam Ultra-Bold"/>
                <a:sym typeface="Be Vietnam Ultra-Bold"/>
              </a:rPr>
              <a:t>Audiences</a:t>
            </a:r>
          </a:p>
        </p:txBody>
      </p:sp>
      <p:sp>
        <p:nvSpPr>
          <p:cNvPr name="TextBox 5" id="5"/>
          <p:cNvSpPr txBox="true"/>
          <p:nvPr/>
        </p:nvSpPr>
        <p:spPr>
          <a:xfrm rot="0">
            <a:off x="1081640" y="3467674"/>
            <a:ext cx="11731051" cy="5112050"/>
          </a:xfrm>
          <a:prstGeom prst="rect">
            <a:avLst/>
          </a:prstGeom>
        </p:spPr>
        <p:txBody>
          <a:bodyPr anchor="t" rtlCol="false" tIns="0" lIns="0" bIns="0" rIns="0">
            <a:spAutoFit/>
          </a:bodyPr>
          <a:lstStyle/>
          <a:p>
            <a:pPr algn="l" marL="898760" indent="-449380" lvl="1">
              <a:lnSpc>
                <a:spcPts val="5827"/>
              </a:lnSpc>
              <a:buFont typeface="Arial"/>
              <a:buChar char="•"/>
            </a:pPr>
            <a:r>
              <a:rPr lang="en-US" sz="4162">
                <a:solidFill>
                  <a:srgbClr val="FFFFFF"/>
                </a:solidFill>
                <a:latin typeface="Be Vietnam"/>
                <a:ea typeface="Be Vietnam"/>
                <a:cs typeface="Be Vietnam"/>
                <a:sym typeface="Be Vietnam"/>
              </a:rPr>
              <a:t>Government or Policy Makers</a:t>
            </a:r>
          </a:p>
          <a:p>
            <a:pPr algn="l">
              <a:lnSpc>
                <a:spcPts val="5827"/>
              </a:lnSpc>
            </a:pPr>
          </a:p>
          <a:p>
            <a:pPr algn="l" marL="898760" indent="-449380" lvl="1">
              <a:lnSpc>
                <a:spcPts val="5827"/>
              </a:lnSpc>
              <a:buFont typeface="Arial"/>
              <a:buChar char="•"/>
            </a:pPr>
            <a:r>
              <a:rPr lang="en-US" sz="4162">
                <a:solidFill>
                  <a:srgbClr val="FFFFFF"/>
                </a:solidFill>
                <a:latin typeface="Be Vietnam"/>
                <a:ea typeface="Be Vietnam"/>
                <a:cs typeface="Be Vietnam"/>
                <a:sym typeface="Be Vietnam"/>
              </a:rPr>
              <a:t> Companies and Industrial Organizations</a:t>
            </a:r>
          </a:p>
          <a:p>
            <a:pPr algn="l">
              <a:lnSpc>
                <a:spcPts val="5827"/>
              </a:lnSpc>
            </a:pPr>
          </a:p>
          <a:p>
            <a:pPr algn="l" marL="898760" indent="-449380" lvl="1">
              <a:lnSpc>
                <a:spcPts val="5827"/>
              </a:lnSpc>
              <a:buFont typeface="Arial"/>
              <a:buChar char="•"/>
            </a:pPr>
            <a:r>
              <a:rPr lang="en-US" sz="4162">
                <a:solidFill>
                  <a:srgbClr val="FFFFFF"/>
                </a:solidFill>
                <a:latin typeface="Be Vietnam"/>
                <a:ea typeface="Be Vietnam"/>
                <a:cs typeface="Be Vietnam"/>
                <a:sym typeface="Be Vietnam"/>
              </a:rPr>
              <a:t> Local Community / General Public</a:t>
            </a:r>
          </a:p>
          <a:p>
            <a:pPr algn="l">
              <a:lnSpc>
                <a:spcPts val="2888"/>
              </a:lnSpc>
            </a:pPr>
          </a:p>
          <a:p>
            <a:pPr algn="l">
              <a:lnSpc>
                <a:spcPts val="2888"/>
              </a:lnSpc>
            </a:pPr>
          </a:p>
          <a:p>
            <a:pPr algn="l">
              <a:lnSpc>
                <a:spcPts val="2888"/>
              </a:lnSpc>
            </a:pPr>
          </a:p>
          <a:p>
            <a:pPr algn="l">
              <a:lnSpc>
                <a:spcPts val="288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528" r="0" b="-79528"/>
            </a:stretch>
          </a:blipFill>
        </p:spPr>
      </p:sp>
      <p:sp>
        <p:nvSpPr>
          <p:cNvPr name="AutoShape 3" id="3"/>
          <p:cNvSpPr/>
          <p:nvPr/>
        </p:nvSpPr>
        <p:spPr>
          <a:xfrm flipV="true">
            <a:off x="1085850" y="2938644"/>
            <a:ext cx="0" cy="4409712"/>
          </a:xfrm>
          <a:prstGeom prst="line">
            <a:avLst/>
          </a:prstGeom>
          <a:ln cap="flat" w="114300">
            <a:solidFill>
              <a:srgbClr val="FFFFFF"/>
            </a:solidFill>
            <a:prstDash val="solid"/>
            <a:headEnd type="none" len="sm" w="sm"/>
            <a:tailEnd type="none" len="sm" w="sm"/>
          </a:ln>
        </p:spPr>
      </p:sp>
      <p:sp>
        <p:nvSpPr>
          <p:cNvPr name="TextBox 4" id="4"/>
          <p:cNvSpPr txBox="true"/>
          <p:nvPr/>
        </p:nvSpPr>
        <p:spPr>
          <a:xfrm rot="0">
            <a:off x="1314766" y="2843394"/>
            <a:ext cx="15660867" cy="4888230"/>
          </a:xfrm>
          <a:prstGeom prst="rect">
            <a:avLst/>
          </a:prstGeom>
        </p:spPr>
        <p:txBody>
          <a:bodyPr anchor="t" rtlCol="false" tIns="0" lIns="0" bIns="0" rIns="0">
            <a:spAutoFit/>
          </a:bodyPr>
          <a:lstStyle/>
          <a:p>
            <a:pPr algn="l">
              <a:lnSpc>
                <a:spcPts val="6859"/>
              </a:lnSpc>
            </a:pPr>
            <a:r>
              <a:rPr lang="en-US" sz="4899">
                <a:solidFill>
                  <a:srgbClr val="FFFFFF"/>
                </a:solidFill>
                <a:latin typeface="Be Vietnam"/>
                <a:ea typeface="Be Vietnam"/>
                <a:cs typeface="Be Vietnam"/>
                <a:sym typeface="Be Vietnam"/>
              </a:rPr>
              <a:t>Air pollution is a critical global issue causing 7 million deaths annually, exposing 90% of people to unsafe air, and costing the world economy $8 trillion each year. Immediate action is needed to reduce its health and economic impacts.</a:t>
            </a:r>
          </a:p>
          <a:p>
            <a:pPr algn="l">
              <a:lnSpc>
                <a:spcPts val="4480"/>
              </a:lnSpc>
              <a:spcBef>
                <a:spcPct val="0"/>
              </a:spcBef>
            </a:pPr>
          </a:p>
        </p:txBody>
      </p:sp>
      <p:sp>
        <p:nvSpPr>
          <p:cNvPr name="TextBox 5" id="5"/>
          <p:cNvSpPr txBox="true"/>
          <p:nvPr/>
        </p:nvSpPr>
        <p:spPr>
          <a:xfrm rot="0">
            <a:off x="1028700" y="251775"/>
            <a:ext cx="10676688" cy="1401449"/>
          </a:xfrm>
          <a:prstGeom prst="rect">
            <a:avLst/>
          </a:prstGeom>
        </p:spPr>
        <p:txBody>
          <a:bodyPr anchor="t" rtlCol="false" tIns="0" lIns="0" bIns="0" rIns="0">
            <a:spAutoFit/>
          </a:bodyPr>
          <a:lstStyle/>
          <a:p>
            <a:pPr algn="l">
              <a:lnSpc>
                <a:spcPts val="11479"/>
              </a:lnSpc>
              <a:spcBef>
                <a:spcPct val="0"/>
              </a:spcBef>
            </a:pPr>
            <a:r>
              <a:rPr lang="en-US" b="true" sz="8199">
                <a:solidFill>
                  <a:srgbClr val="FFDE59"/>
                </a:solidFill>
                <a:latin typeface="Be Vietnam Ultra-Bold"/>
                <a:ea typeface="Be Vietnam Ultra-Bold"/>
                <a:cs typeface="Be Vietnam Ultra-Bold"/>
                <a:sym typeface="Be Vietnam Ultra-Bold"/>
              </a:rPr>
              <a:t>Problem statement</a:t>
            </a:r>
          </a:p>
        </p:txBody>
      </p:sp>
      <p:sp>
        <p:nvSpPr>
          <p:cNvPr name="TextBox 6" id="6"/>
          <p:cNvSpPr txBox="true"/>
          <p:nvPr/>
        </p:nvSpPr>
        <p:spPr>
          <a:xfrm rot="0">
            <a:off x="14759186" y="990600"/>
            <a:ext cx="250011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Be Vietnam"/>
                <a:ea typeface="Be Vietnam"/>
                <a:cs typeface="Be Vietnam"/>
                <a:sym typeface="Be Vietnam"/>
              </a:rPr>
              <a:t>According to WHO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878" t="0" r="-4878" b="0"/>
            </a:stretch>
          </a:blipFill>
        </p:spPr>
      </p:sp>
      <p:grpSp>
        <p:nvGrpSpPr>
          <p:cNvPr name="Group 3" id="3"/>
          <p:cNvGrpSpPr/>
          <p:nvPr/>
        </p:nvGrpSpPr>
        <p:grpSpPr>
          <a:xfrm rot="0">
            <a:off x="6564906" y="1111302"/>
            <a:ext cx="5403706" cy="898733"/>
            <a:chOff x="0" y="0"/>
            <a:chExt cx="1423198" cy="236703"/>
          </a:xfrm>
        </p:grpSpPr>
        <p:sp>
          <p:nvSpPr>
            <p:cNvPr name="Freeform 4" id="4"/>
            <p:cNvSpPr/>
            <p:nvPr/>
          </p:nvSpPr>
          <p:spPr>
            <a:xfrm flipH="false" flipV="false" rot="0">
              <a:off x="0" y="0"/>
              <a:ext cx="1423198" cy="236703"/>
            </a:xfrm>
            <a:custGeom>
              <a:avLst/>
              <a:gdLst/>
              <a:ahLst/>
              <a:cxnLst/>
              <a:rect r="r" b="b" t="t" l="l"/>
              <a:pathLst>
                <a:path h="236703" w="1423198">
                  <a:moveTo>
                    <a:pt x="28654" y="0"/>
                  </a:moveTo>
                  <a:lnTo>
                    <a:pt x="1394544" y="0"/>
                  </a:lnTo>
                  <a:cubicBezTo>
                    <a:pt x="1402144" y="0"/>
                    <a:pt x="1409432" y="3019"/>
                    <a:pt x="1414806" y="8393"/>
                  </a:cubicBezTo>
                  <a:cubicBezTo>
                    <a:pt x="1420179" y="13766"/>
                    <a:pt x="1423198" y="21055"/>
                    <a:pt x="1423198" y="28654"/>
                  </a:cubicBezTo>
                  <a:lnTo>
                    <a:pt x="1423198" y="208049"/>
                  </a:lnTo>
                  <a:cubicBezTo>
                    <a:pt x="1423198" y="215649"/>
                    <a:pt x="1420179" y="222937"/>
                    <a:pt x="1414806" y="228311"/>
                  </a:cubicBezTo>
                  <a:cubicBezTo>
                    <a:pt x="1409432" y="233685"/>
                    <a:pt x="1402144" y="236703"/>
                    <a:pt x="1394544" y="236703"/>
                  </a:cubicBezTo>
                  <a:lnTo>
                    <a:pt x="28654" y="236703"/>
                  </a:lnTo>
                  <a:cubicBezTo>
                    <a:pt x="21055" y="236703"/>
                    <a:pt x="13766" y="233685"/>
                    <a:pt x="8393" y="228311"/>
                  </a:cubicBezTo>
                  <a:cubicBezTo>
                    <a:pt x="3019" y="222937"/>
                    <a:pt x="0" y="215649"/>
                    <a:pt x="0" y="208049"/>
                  </a:cubicBezTo>
                  <a:lnTo>
                    <a:pt x="0" y="28654"/>
                  </a:lnTo>
                  <a:cubicBezTo>
                    <a:pt x="0" y="21055"/>
                    <a:pt x="3019" y="13766"/>
                    <a:pt x="8393" y="8393"/>
                  </a:cubicBezTo>
                  <a:cubicBezTo>
                    <a:pt x="13766" y="3019"/>
                    <a:pt x="21055" y="0"/>
                    <a:pt x="28654" y="0"/>
                  </a:cubicBezTo>
                  <a:close/>
                </a:path>
              </a:pathLst>
            </a:custGeom>
            <a:solidFill>
              <a:srgbClr val="000000">
                <a:alpha val="0"/>
              </a:srgbClr>
            </a:solidFill>
            <a:ln w="19050" cap="sq">
              <a:solidFill>
                <a:srgbClr val="FFDE59"/>
              </a:solidFill>
              <a:prstDash val="solid"/>
              <a:miter/>
            </a:ln>
          </p:spPr>
        </p:sp>
        <p:sp>
          <p:nvSpPr>
            <p:cNvPr name="TextBox 5" id="5"/>
            <p:cNvSpPr txBox="true"/>
            <p:nvPr/>
          </p:nvSpPr>
          <p:spPr>
            <a:xfrm>
              <a:off x="0" y="-47625"/>
              <a:ext cx="1423198" cy="284328"/>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23k city around 128 country</a:t>
              </a:r>
            </a:p>
          </p:txBody>
        </p:sp>
      </p:grpSp>
      <p:grpSp>
        <p:nvGrpSpPr>
          <p:cNvPr name="Group 6" id="6"/>
          <p:cNvGrpSpPr/>
          <p:nvPr/>
        </p:nvGrpSpPr>
        <p:grpSpPr>
          <a:xfrm rot="0">
            <a:off x="1433116" y="2533911"/>
            <a:ext cx="4820907" cy="662242"/>
            <a:chOff x="0" y="0"/>
            <a:chExt cx="1269704" cy="174418"/>
          </a:xfrm>
        </p:grpSpPr>
        <p:sp>
          <p:nvSpPr>
            <p:cNvPr name="Freeform 7" id="7"/>
            <p:cNvSpPr/>
            <p:nvPr/>
          </p:nvSpPr>
          <p:spPr>
            <a:xfrm flipH="false" flipV="false" rot="0">
              <a:off x="0" y="0"/>
              <a:ext cx="1269704" cy="174418"/>
            </a:xfrm>
            <a:custGeom>
              <a:avLst/>
              <a:gdLst/>
              <a:ahLst/>
              <a:cxnLst/>
              <a:rect r="r" b="b" t="t" l="l"/>
              <a:pathLst>
                <a:path h="174418" w="1269704">
                  <a:moveTo>
                    <a:pt x="32118" y="0"/>
                  </a:moveTo>
                  <a:lnTo>
                    <a:pt x="1237586" y="0"/>
                  </a:lnTo>
                  <a:cubicBezTo>
                    <a:pt x="1255324" y="0"/>
                    <a:pt x="1269704" y="14380"/>
                    <a:pt x="1269704" y="32118"/>
                  </a:cubicBezTo>
                  <a:lnTo>
                    <a:pt x="1269704" y="142299"/>
                  </a:lnTo>
                  <a:cubicBezTo>
                    <a:pt x="1269704" y="150818"/>
                    <a:pt x="1266320" y="158987"/>
                    <a:pt x="1260297" y="165010"/>
                  </a:cubicBezTo>
                  <a:cubicBezTo>
                    <a:pt x="1254274" y="171034"/>
                    <a:pt x="1246104" y="174418"/>
                    <a:pt x="1237586" y="174418"/>
                  </a:cubicBezTo>
                  <a:lnTo>
                    <a:pt x="32118" y="174418"/>
                  </a:lnTo>
                  <a:cubicBezTo>
                    <a:pt x="14380" y="174418"/>
                    <a:pt x="0" y="160038"/>
                    <a:pt x="0" y="142299"/>
                  </a:cubicBezTo>
                  <a:lnTo>
                    <a:pt x="0" y="32118"/>
                  </a:lnTo>
                  <a:cubicBezTo>
                    <a:pt x="0" y="14380"/>
                    <a:pt x="14380" y="0"/>
                    <a:pt x="32118" y="0"/>
                  </a:cubicBezTo>
                  <a:close/>
                </a:path>
              </a:pathLst>
            </a:custGeom>
            <a:solidFill>
              <a:srgbClr val="000000">
                <a:alpha val="0"/>
              </a:srgbClr>
            </a:solidFill>
            <a:ln w="19050" cap="sq">
              <a:solidFill>
                <a:srgbClr val="FFDE59"/>
              </a:solidFill>
              <a:prstDash val="solid"/>
              <a:miter/>
            </a:ln>
          </p:spPr>
        </p:sp>
        <p:sp>
          <p:nvSpPr>
            <p:cNvPr name="TextBox 8" id="8"/>
            <p:cNvSpPr txBox="true"/>
            <p:nvPr/>
          </p:nvSpPr>
          <p:spPr>
            <a:xfrm>
              <a:off x="0" y="-47625"/>
              <a:ext cx="1269704" cy="222043"/>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AQI</a:t>
              </a:r>
            </a:p>
          </p:txBody>
        </p:sp>
      </p:grpSp>
      <p:grpSp>
        <p:nvGrpSpPr>
          <p:cNvPr name="Group 9" id="9"/>
          <p:cNvGrpSpPr/>
          <p:nvPr/>
        </p:nvGrpSpPr>
        <p:grpSpPr>
          <a:xfrm rot="0">
            <a:off x="6677923" y="2533911"/>
            <a:ext cx="5177672" cy="662242"/>
            <a:chOff x="0" y="0"/>
            <a:chExt cx="1363667" cy="174418"/>
          </a:xfrm>
        </p:grpSpPr>
        <p:sp>
          <p:nvSpPr>
            <p:cNvPr name="Freeform 10" id="10"/>
            <p:cNvSpPr/>
            <p:nvPr/>
          </p:nvSpPr>
          <p:spPr>
            <a:xfrm flipH="false" flipV="false" rot="0">
              <a:off x="0" y="0"/>
              <a:ext cx="1363667" cy="174418"/>
            </a:xfrm>
            <a:custGeom>
              <a:avLst/>
              <a:gdLst/>
              <a:ahLst/>
              <a:cxnLst/>
              <a:rect r="r" b="b" t="t" l="l"/>
              <a:pathLst>
                <a:path h="174418" w="1363667">
                  <a:moveTo>
                    <a:pt x="29905" y="0"/>
                  </a:moveTo>
                  <a:lnTo>
                    <a:pt x="1333762" y="0"/>
                  </a:lnTo>
                  <a:cubicBezTo>
                    <a:pt x="1350278" y="0"/>
                    <a:pt x="1363667" y="13389"/>
                    <a:pt x="1363667" y="29905"/>
                  </a:cubicBezTo>
                  <a:lnTo>
                    <a:pt x="1363667" y="144513"/>
                  </a:lnTo>
                  <a:cubicBezTo>
                    <a:pt x="1363667" y="161029"/>
                    <a:pt x="1350278" y="174418"/>
                    <a:pt x="1333762" y="174418"/>
                  </a:cubicBezTo>
                  <a:lnTo>
                    <a:pt x="29905" y="174418"/>
                  </a:lnTo>
                  <a:cubicBezTo>
                    <a:pt x="13389" y="174418"/>
                    <a:pt x="0" y="161029"/>
                    <a:pt x="0" y="144513"/>
                  </a:cubicBezTo>
                  <a:lnTo>
                    <a:pt x="0" y="29905"/>
                  </a:lnTo>
                  <a:cubicBezTo>
                    <a:pt x="0" y="13389"/>
                    <a:pt x="13389" y="0"/>
                    <a:pt x="29905" y="0"/>
                  </a:cubicBezTo>
                  <a:close/>
                </a:path>
              </a:pathLst>
            </a:custGeom>
            <a:solidFill>
              <a:srgbClr val="000000">
                <a:alpha val="0"/>
              </a:srgbClr>
            </a:solidFill>
            <a:ln w="19050" cap="sq">
              <a:solidFill>
                <a:srgbClr val="FFDE59"/>
              </a:solidFill>
              <a:prstDash val="solid"/>
              <a:miter/>
            </a:ln>
          </p:spPr>
        </p:sp>
        <p:sp>
          <p:nvSpPr>
            <p:cNvPr name="TextBox 11" id="11"/>
            <p:cNvSpPr txBox="true"/>
            <p:nvPr/>
          </p:nvSpPr>
          <p:spPr>
            <a:xfrm>
              <a:off x="0" y="-47625"/>
              <a:ext cx="1363667" cy="222043"/>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Ozone AQI</a:t>
              </a:r>
            </a:p>
          </p:txBody>
        </p:sp>
      </p:grpSp>
      <p:grpSp>
        <p:nvGrpSpPr>
          <p:cNvPr name="Group 12" id="12"/>
          <p:cNvGrpSpPr/>
          <p:nvPr/>
        </p:nvGrpSpPr>
        <p:grpSpPr>
          <a:xfrm rot="0">
            <a:off x="12438393" y="2530876"/>
            <a:ext cx="4820907" cy="665276"/>
            <a:chOff x="0" y="0"/>
            <a:chExt cx="1269704" cy="175217"/>
          </a:xfrm>
        </p:grpSpPr>
        <p:sp>
          <p:nvSpPr>
            <p:cNvPr name="Freeform 13" id="13"/>
            <p:cNvSpPr/>
            <p:nvPr/>
          </p:nvSpPr>
          <p:spPr>
            <a:xfrm flipH="false" flipV="false" rot="0">
              <a:off x="0" y="0"/>
              <a:ext cx="1269704" cy="175217"/>
            </a:xfrm>
            <a:custGeom>
              <a:avLst/>
              <a:gdLst/>
              <a:ahLst/>
              <a:cxnLst/>
              <a:rect r="r" b="b" t="t" l="l"/>
              <a:pathLst>
                <a:path h="175217" w="1269704">
                  <a:moveTo>
                    <a:pt x="32118" y="0"/>
                  </a:moveTo>
                  <a:lnTo>
                    <a:pt x="1237586" y="0"/>
                  </a:lnTo>
                  <a:cubicBezTo>
                    <a:pt x="1255324" y="0"/>
                    <a:pt x="1269704" y="14380"/>
                    <a:pt x="1269704" y="32118"/>
                  </a:cubicBezTo>
                  <a:lnTo>
                    <a:pt x="1269704" y="143099"/>
                  </a:lnTo>
                  <a:cubicBezTo>
                    <a:pt x="1269704" y="160837"/>
                    <a:pt x="1255324" y="175217"/>
                    <a:pt x="1237586" y="175217"/>
                  </a:cubicBezTo>
                  <a:lnTo>
                    <a:pt x="32118" y="175217"/>
                  </a:lnTo>
                  <a:cubicBezTo>
                    <a:pt x="14380" y="175217"/>
                    <a:pt x="0" y="160837"/>
                    <a:pt x="0" y="143099"/>
                  </a:cubicBezTo>
                  <a:lnTo>
                    <a:pt x="0" y="32118"/>
                  </a:lnTo>
                  <a:cubicBezTo>
                    <a:pt x="0" y="14380"/>
                    <a:pt x="14380" y="0"/>
                    <a:pt x="32118" y="0"/>
                  </a:cubicBezTo>
                  <a:close/>
                </a:path>
              </a:pathLst>
            </a:custGeom>
            <a:solidFill>
              <a:srgbClr val="000000">
                <a:alpha val="0"/>
              </a:srgbClr>
            </a:solidFill>
            <a:ln w="19050" cap="sq">
              <a:solidFill>
                <a:srgbClr val="FFDE59"/>
              </a:solidFill>
              <a:prstDash val="solid"/>
              <a:miter/>
            </a:ln>
          </p:spPr>
        </p:sp>
        <p:sp>
          <p:nvSpPr>
            <p:cNvPr name="TextBox 14" id="14"/>
            <p:cNvSpPr txBox="true"/>
            <p:nvPr/>
          </p:nvSpPr>
          <p:spPr>
            <a:xfrm>
              <a:off x="0" y="-47625"/>
              <a:ext cx="1269704" cy="222842"/>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CO AQI</a:t>
              </a:r>
            </a:p>
          </p:txBody>
        </p:sp>
      </p:grpSp>
      <p:grpSp>
        <p:nvGrpSpPr>
          <p:cNvPr name="Group 15" id="15"/>
          <p:cNvGrpSpPr/>
          <p:nvPr/>
        </p:nvGrpSpPr>
        <p:grpSpPr>
          <a:xfrm rot="0">
            <a:off x="1434219" y="3196152"/>
            <a:ext cx="4820907" cy="1947348"/>
            <a:chOff x="0" y="0"/>
            <a:chExt cx="1269704" cy="512882"/>
          </a:xfrm>
        </p:grpSpPr>
        <p:sp>
          <p:nvSpPr>
            <p:cNvPr name="Freeform 16" id="16"/>
            <p:cNvSpPr/>
            <p:nvPr/>
          </p:nvSpPr>
          <p:spPr>
            <a:xfrm flipH="false" flipV="false" rot="0">
              <a:off x="0" y="0"/>
              <a:ext cx="1269704" cy="512882"/>
            </a:xfrm>
            <a:custGeom>
              <a:avLst/>
              <a:gdLst/>
              <a:ahLst/>
              <a:cxnLst/>
              <a:rect r="r" b="b" t="t" l="l"/>
              <a:pathLst>
                <a:path h="512882" w="1269704">
                  <a:moveTo>
                    <a:pt x="32118" y="0"/>
                  </a:moveTo>
                  <a:lnTo>
                    <a:pt x="1237586" y="0"/>
                  </a:lnTo>
                  <a:cubicBezTo>
                    <a:pt x="1255324" y="0"/>
                    <a:pt x="1269704" y="14380"/>
                    <a:pt x="1269704" y="32118"/>
                  </a:cubicBezTo>
                  <a:lnTo>
                    <a:pt x="1269704" y="480764"/>
                  </a:lnTo>
                  <a:cubicBezTo>
                    <a:pt x="1269704" y="489282"/>
                    <a:pt x="1266320" y="497451"/>
                    <a:pt x="1260297" y="503475"/>
                  </a:cubicBezTo>
                  <a:cubicBezTo>
                    <a:pt x="1254274" y="509498"/>
                    <a:pt x="1246104" y="512882"/>
                    <a:pt x="1237586" y="512882"/>
                  </a:cubicBezTo>
                  <a:lnTo>
                    <a:pt x="32118" y="512882"/>
                  </a:lnTo>
                  <a:cubicBezTo>
                    <a:pt x="14380" y="512882"/>
                    <a:pt x="0" y="498502"/>
                    <a:pt x="0" y="480764"/>
                  </a:cubicBezTo>
                  <a:lnTo>
                    <a:pt x="0" y="32118"/>
                  </a:lnTo>
                  <a:cubicBezTo>
                    <a:pt x="0" y="14380"/>
                    <a:pt x="14380" y="0"/>
                    <a:pt x="32118"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17" id="17"/>
            <p:cNvSpPr txBox="true"/>
            <p:nvPr/>
          </p:nvSpPr>
          <p:spPr>
            <a:xfrm>
              <a:off x="0" y="-47625"/>
              <a:ext cx="1269704" cy="560507"/>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A value that shows the level of total air pollution.</a:t>
              </a:r>
            </a:p>
            <a:p>
              <a:pPr algn="ctr">
                <a:lnSpc>
                  <a:spcPts val="3499"/>
                </a:lnSpc>
              </a:pPr>
            </a:p>
          </p:txBody>
        </p:sp>
      </p:grpSp>
      <p:grpSp>
        <p:nvGrpSpPr>
          <p:cNvPr name="Group 18" id="18"/>
          <p:cNvGrpSpPr/>
          <p:nvPr/>
        </p:nvGrpSpPr>
        <p:grpSpPr>
          <a:xfrm rot="0">
            <a:off x="6733546" y="6697160"/>
            <a:ext cx="4820907" cy="2216467"/>
            <a:chOff x="0" y="0"/>
            <a:chExt cx="1269704" cy="583761"/>
          </a:xfrm>
        </p:grpSpPr>
        <p:sp>
          <p:nvSpPr>
            <p:cNvPr name="Freeform 19" id="19"/>
            <p:cNvSpPr/>
            <p:nvPr/>
          </p:nvSpPr>
          <p:spPr>
            <a:xfrm flipH="false" flipV="false" rot="0">
              <a:off x="0" y="0"/>
              <a:ext cx="1269704" cy="583761"/>
            </a:xfrm>
            <a:custGeom>
              <a:avLst/>
              <a:gdLst/>
              <a:ahLst/>
              <a:cxnLst/>
              <a:rect r="r" b="b" t="t" l="l"/>
              <a:pathLst>
                <a:path h="583761" w="1269704">
                  <a:moveTo>
                    <a:pt x="32118" y="0"/>
                  </a:moveTo>
                  <a:lnTo>
                    <a:pt x="1237586" y="0"/>
                  </a:lnTo>
                  <a:cubicBezTo>
                    <a:pt x="1255324" y="0"/>
                    <a:pt x="1269704" y="14380"/>
                    <a:pt x="1269704" y="32118"/>
                  </a:cubicBezTo>
                  <a:lnTo>
                    <a:pt x="1269704" y="551643"/>
                  </a:lnTo>
                  <a:cubicBezTo>
                    <a:pt x="1269704" y="569381"/>
                    <a:pt x="1255324" y="583761"/>
                    <a:pt x="1237586" y="583761"/>
                  </a:cubicBezTo>
                  <a:lnTo>
                    <a:pt x="32118" y="583761"/>
                  </a:lnTo>
                  <a:cubicBezTo>
                    <a:pt x="14380" y="583761"/>
                    <a:pt x="0" y="569381"/>
                    <a:pt x="0" y="551643"/>
                  </a:cubicBezTo>
                  <a:lnTo>
                    <a:pt x="0" y="32118"/>
                  </a:lnTo>
                  <a:cubicBezTo>
                    <a:pt x="0" y="14380"/>
                    <a:pt x="14380" y="0"/>
                    <a:pt x="32118"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20" id="20"/>
            <p:cNvSpPr txBox="true"/>
            <p:nvPr/>
          </p:nvSpPr>
          <p:spPr>
            <a:xfrm>
              <a:off x="0" y="-47625"/>
              <a:ext cx="1269704" cy="631386"/>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A value that shows fine particles smaller than 2.5 microns in the air</a:t>
              </a:r>
            </a:p>
          </p:txBody>
        </p:sp>
      </p:grpSp>
      <p:grpSp>
        <p:nvGrpSpPr>
          <p:cNvPr name="Group 21" id="21"/>
          <p:cNvGrpSpPr/>
          <p:nvPr/>
        </p:nvGrpSpPr>
        <p:grpSpPr>
          <a:xfrm rot="0">
            <a:off x="12438393" y="3196152"/>
            <a:ext cx="4820907" cy="2012290"/>
            <a:chOff x="0" y="0"/>
            <a:chExt cx="1269704" cy="529986"/>
          </a:xfrm>
        </p:grpSpPr>
        <p:sp>
          <p:nvSpPr>
            <p:cNvPr name="Freeform 22" id="22"/>
            <p:cNvSpPr/>
            <p:nvPr/>
          </p:nvSpPr>
          <p:spPr>
            <a:xfrm flipH="false" flipV="false" rot="0">
              <a:off x="0" y="0"/>
              <a:ext cx="1269704" cy="529986"/>
            </a:xfrm>
            <a:custGeom>
              <a:avLst/>
              <a:gdLst/>
              <a:ahLst/>
              <a:cxnLst/>
              <a:rect r="r" b="b" t="t" l="l"/>
              <a:pathLst>
                <a:path h="529986" w="1269704">
                  <a:moveTo>
                    <a:pt x="32118" y="0"/>
                  </a:moveTo>
                  <a:lnTo>
                    <a:pt x="1237586" y="0"/>
                  </a:lnTo>
                  <a:cubicBezTo>
                    <a:pt x="1255324" y="0"/>
                    <a:pt x="1269704" y="14380"/>
                    <a:pt x="1269704" y="32118"/>
                  </a:cubicBezTo>
                  <a:lnTo>
                    <a:pt x="1269704" y="497868"/>
                  </a:lnTo>
                  <a:cubicBezTo>
                    <a:pt x="1269704" y="515606"/>
                    <a:pt x="1255324" y="529986"/>
                    <a:pt x="1237586" y="529986"/>
                  </a:cubicBezTo>
                  <a:lnTo>
                    <a:pt x="32118" y="529986"/>
                  </a:lnTo>
                  <a:cubicBezTo>
                    <a:pt x="14380" y="529986"/>
                    <a:pt x="0" y="515606"/>
                    <a:pt x="0" y="497868"/>
                  </a:cubicBezTo>
                  <a:lnTo>
                    <a:pt x="0" y="32118"/>
                  </a:lnTo>
                  <a:cubicBezTo>
                    <a:pt x="0" y="14380"/>
                    <a:pt x="14380" y="0"/>
                    <a:pt x="32118"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23" id="23"/>
            <p:cNvSpPr txBox="true"/>
            <p:nvPr/>
          </p:nvSpPr>
          <p:spPr>
            <a:xfrm>
              <a:off x="0" y="-47625"/>
              <a:ext cx="1269704" cy="577611"/>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Effect on the heart and brain.</a:t>
              </a:r>
            </a:p>
            <a:p>
              <a:pPr algn="ctr">
                <a:lnSpc>
                  <a:spcPts val="3499"/>
                </a:lnSpc>
              </a:pPr>
            </a:p>
          </p:txBody>
        </p:sp>
      </p:grpSp>
      <p:grpSp>
        <p:nvGrpSpPr>
          <p:cNvPr name="Group 24" id="24"/>
          <p:cNvGrpSpPr/>
          <p:nvPr/>
        </p:nvGrpSpPr>
        <p:grpSpPr>
          <a:xfrm rot="0">
            <a:off x="6677923" y="3196152"/>
            <a:ext cx="5177672" cy="1947348"/>
            <a:chOff x="0" y="0"/>
            <a:chExt cx="1363667" cy="512882"/>
          </a:xfrm>
        </p:grpSpPr>
        <p:sp>
          <p:nvSpPr>
            <p:cNvPr name="Freeform 25" id="25"/>
            <p:cNvSpPr/>
            <p:nvPr/>
          </p:nvSpPr>
          <p:spPr>
            <a:xfrm flipH="false" flipV="false" rot="0">
              <a:off x="0" y="0"/>
              <a:ext cx="1363667" cy="512882"/>
            </a:xfrm>
            <a:custGeom>
              <a:avLst/>
              <a:gdLst/>
              <a:ahLst/>
              <a:cxnLst/>
              <a:rect r="r" b="b" t="t" l="l"/>
              <a:pathLst>
                <a:path h="512882" w="1363667">
                  <a:moveTo>
                    <a:pt x="29905" y="0"/>
                  </a:moveTo>
                  <a:lnTo>
                    <a:pt x="1333762" y="0"/>
                  </a:lnTo>
                  <a:cubicBezTo>
                    <a:pt x="1350278" y="0"/>
                    <a:pt x="1363667" y="13389"/>
                    <a:pt x="1363667" y="29905"/>
                  </a:cubicBezTo>
                  <a:lnTo>
                    <a:pt x="1363667" y="482977"/>
                  </a:lnTo>
                  <a:cubicBezTo>
                    <a:pt x="1363667" y="499493"/>
                    <a:pt x="1350278" y="512882"/>
                    <a:pt x="1333762" y="512882"/>
                  </a:cubicBezTo>
                  <a:lnTo>
                    <a:pt x="29905" y="512882"/>
                  </a:lnTo>
                  <a:cubicBezTo>
                    <a:pt x="13389" y="512882"/>
                    <a:pt x="0" y="499493"/>
                    <a:pt x="0" y="482977"/>
                  </a:cubicBezTo>
                  <a:lnTo>
                    <a:pt x="0" y="29905"/>
                  </a:lnTo>
                  <a:cubicBezTo>
                    <a:pt x="0" y="13389"/>
                    <a:pt x="13389" y="0"/>
                    <a:pt x="29905"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26" id="26"/>
            <p:cNvSpPr txBox="true"/>
            <p:nvPr/>
          </p:nvSpPr>
          <p:spPr>
            <a:xfrm>
              <a:off x="0" y="-47625"/>
              <a:ext cx="1363667" cy="560507"/>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Effect on breathing and plants.</a:t>
              </a:r>
            </a:p>
            <a:p>
              <a:pPr algn="ctr">
                <a:lnSpc>
                  <a:spcPts val="3499"/>
                </a:lnSpc>
              </a:pPr>
            </a:p>
          </p:txBody>
        </p:sp>
      </p:grpSp>
      <p:grpSp>
        <p:nvGrpSpPr>
          <p:cNvPr name="Group 27" id="27"/>
          <p:cNvGrpSpPr/>
          <p:nvPr/>
        </p:nvGrpSpPr>
        <p:grpSpPr>
          <a:xfrm rot="0">
            <a:off x="12260011" y="6697160"/>
            <a:ext cx="5177672" cy="2216467"/>
            <a:chOff x="0" y="0"/>
            <a:chExt cx="1363667" cy="583761"/>
          </a:xfrm>
        </p:grpSpPr>
        <p:sp>
          <p:nvSpPr>
            <p:cNvPr name="Freeform 28" id="28"/>
            <p:cNvSpPr/>
            <p:nvPr/>
          </p:nvSpPr>
          <p:spPr>
            <a:xfrm flipH="false" flipV="false" rot="0">
              <a:off x="0" y="0"/>
              <a:ext cx="1363667" cy="583761"/>
            </a:xfrm>
            <a:custGeom>
              <a:avLst/>
              <a:gdLst/>
              <a:ahLst/>
              <a:cxnLst/>
              <a:rect r="r" b="b" t="t" l="l"/>
              <a:pathLst>
                <a:path h="583761" w="1363667">
                  <a:moveTo>
                    <a:pt x="29905" y="0"/>
                  </a:moveTo>
                  <a:lnTo>
                    <a:pt x="1333762" y="0"/>
                  </a:lnTo>
                  <a:cubicBezTo>
                    <a:pt x="1350278" y="0"/>
                    <a:pt x="1363667" y="13389"/>
                    <a:pt x="1363667" y="29905"/>
                  </a:cubicBezTo>
                  <a:lnTo>
                    <a:pt x="1363667" y="553856"/>
                  </a:lnTo>
                  <a:cubicBezTo>
                    <a:pt x="1363667" y="570372"/>
                    <a:pt x="1350278" y="583761"/>
                    <a:pt x="1333762" y="583761"/>
                  </a:cubicBezTo>
                  <a:lnTo>
                    <a:pt x="29905" y="583761"/>
                  </a:lnTo>
                  <a:cubicBezTo>
                    <a:pt x="13389" y="583761"/>
                    <a:pt x="0" y="570372"/>
                    <a:pt x="0" y="553856"/>
                  </a:cubicBezTo>
                  <a:lnTo>
                    <a:pt x="0" y="29905"/>
                  </a:lnTo>
                  <a:cubicBezTo>
                    <a:pt x="0" y="13389"/>
                    <a:pt x="13389" y="0"/>
                    <a:pt x="29905"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29" id="29"/>
            <p:cNvSpPr txBox="true"/>
            <p:nvPr/>
          </p:nvSpPr>
          <p:spPr>
            <a:xfrm>
              <a:off x="0" y="-47625"/>
              <a:ext cx="1363667" cy="631386"/>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A value that shows how many people are exposed to pollution and its health effects.</a:t>
              </a:r>
            </a:p>
            <a:p>
              <a:pPr algn="ctr">
                <a:lnSpc>
                  <a:spcPts val="3499"/>
                </a:lnSpc>
              </a:pPr>
            </a:p>
          </p:txBody>
        </p:sp>
      </p:grpSp>
      <p:grpSp>
        <p:nvGrpSpPr>
          <p:cNvPr name="Group 30" id="30"/>
          <p:cNvGrpSpPr/>
          <p:nvPr/>
        </p:nvGrpSpPr>
        <p:grpSpPr>
          <a:xfrm rot="0">
            <a:off x="1433116" y="6027028"/>
            <a:ext cx="4820907" cy="670132"/>
            <a:chOff x="0" y="0"/>
            <a:chExt cx="1269704" cy="176496"/>
          </a:xfrm>
        </p:grpSpPr>
        <p:sp>
          <p:nvSpPr>
            <p:cNvPr name="Freeform 31" id="31"/>
            <p:cNvSpPr/>
            <p:nvPr/>
          </p:nvSpPr>
          <p:spPr>
            <a:xfrm flipH="false" flipV="false" rot="0">
              <a:off x="0" y="0"/>
              <a:ext cx="1269704" cy="176496"/>
            </a:xfrm>
            <a:custGeom>
              <a:avLst/>
              <a:gdLst/>
              <a:ahLst/>
              <a:cxnLst/>
              <a:rect r="r" b="b" t="t" l="l"/>
              <a:pathLst>
                <a:path h="176496" w="1269704">
                  <a:moveTo>
                    <a:pt x="32118" y="0"/>
                  </a:moveTo>
                  <a:lnTo>
                    <a:pt x="1237586" y="0"/>
                  </a:lnTo>
                  <a:cubicBezTo>
                    <a:pt x="1255324" y="0"/>
                    <a:pt x="1269704" y="14380"/>
                    <a:pt x="1269704" y="32118"/>
                  </a:cubicBezTo>
                  <a:lnTo>
                    <a:pt x="1269704" y="144378"/>
                  </a:lnTo>
                  <a:cubicBezTo>
                    <a:pt x="1269704" y="162116"/>
                    <a:pt x="1255324" y="176496"/>
                    <a:pt x="1237586" y="176496"/>
                  </a:cubicBezTo>
                  <a:lnTo>
                    <a:pt x="32118" y="176496"/>
                  </a:lnTo>
                  <a:cubicBezTo>
                    <a:pt x="14380" y="176496"/>
                    <a:pt x="0" y="162116"/>
                    <a:pt x="0" y="144378"/>
                  </a:cubicBezTo>
                  <a:lnTo>
                    <a:pt x="0" y="32118"/>
                  </a:lnTo>
                  <a:cubicBezTo>
                    <a:pt x="0" y="14380"/>
                    <a:pt x="14380" y="0"/>
                    <a:pt x="32118" y="0"/>
                  </a:cubicBezTo>
                  <a:close/>
                </a:path>
              </a:pathLst>
            </a:custGeom>
            <a:solidFill>
              <a:srgbClr val="000000">
                <a:alpha val="0"/>
              </a:srgbClr>
            </a:solidFill>
            <a:ln w="19050" cap="sq">
              <a:solidFill>
                <a:srgbClr val="FFDE59"/>
              </a:solidFill>
              <a:prstDash val="solid"/>
              <a:miter/>
            </a:ln>
          </p:spPr>
        </p:sp>
        <p:sp>
          <p:nvSpPr>
            <p:cNvPr name="TextBox 32" id="32"/>
            <p:cNvSpPr txBox="true"/>
            <p:nvPr/>
          </p:nvSpPr>
          <p:spPr>
            <a:xfrm>
              <a:off x="0" y="-47625"/>
              <a:ext cx="1269704" cy="224121"/>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NO2 AQI</a:t>
              </a:r>
            </a:p>
          </p:txBody>
        </p:sp>
      </p:grpSp>
      <p:grpSp>
        <p:nvGrpSpPr>
          <p:cNvPr name="Group 33" id="33"/>
          <p:cNvGrpSpPr/>
          <p:nvPr/>
        </p:nvGrpSpPr>
        <p:grpSpPr>
          <a:xfrm rot="0">
            <a:off x="6733546" y="6027028"/>
            <a:ext cx="4820907" cy="670132"/>
            <a:chOff x="0" y="0"/>
            <a:chExt cx="1269704" cy="176496"/>
          </a:xfrm>
        </p:grpSpPr>
        <p:sp>
          <p:nvSpPr>
            <p:cNvPr name="Freeform 34" id="34"/>
            <p:cNvSpPr/>
            <p:nvPr/>
          </p:nvSpPr>
          <p:spPr>
            <a:xfrm flipH="false" flipV="false" rot="0">
              <a:off x="0" y="0"/>
              <a:ext cx="1269704" cy="176496"/>
            </a:xfrm>
            <a:custGeom>
              <a:avLst/>
              <a:gdLst/>
              <a:ahLst/>
              <a:cxnLst/>
              <a:rect r="r" b="b" t="t" l="l"/>
              <a:pathLst>
                <a:path h="176496" w="1269704">
                  <a:moveTo>
                    <a:pt x="32118" y="0"/>
                  </a:moveTo>
                  <a:lnTo>
                    <a:pt x="1237586" y="0"/>
                  </a:lnTo>
                  <a:cubicBezTo>
                    <a:pt x="1255324" y="0"/>
                    <a:pt x="1269704" y="14380"/>
                    <a:pt x="1269704" y="32118"/>
                  </a:cubicBezTo>
                  <a:lnTo>
                    <a:pt x="1269704" y="144378"/>
                  </a:lnTo>
                  <a:cubicBezTo>
                    <a:pt x="1269704" y="162116"/>
                    <a:pt x="1255324" y="176496"/>
                    <a:pt x="1237586" y="176496"/>
                  </a:cubicBezTo>
                  <a:lnTo>
                    <a:pt x="32118" y="176496"/>
                  </a:lnTo>
                  <a:cubicBezTo>
                    <a:pt x="14380" y="176496"/>
                    <a:pt x="0" y="162116"/>
                    <a:pt x="0" y="144378"/>
                  </a:cubicBezTo>
                  <a:lnTo>
                    <a:pt x="0" y="32118"/>
                  </a:lnTo>
                  <a:cubicBezTo>
                    <a:pt x="0" y="14380"/>
                    <a:pt x="14380" y="0"/>
                    <a:pt x="32118" y="0"/>
                  </a:cubicBezTo>
                  <a:close/>
                </a:path>
              </a:pathLst>
            </a:custGeom>
            <a:solidFill>
              <a:srgbClr val="000000">
                <a:alpha val="0"/>
              </a:srgbClr>
            </a:solidFill>
            <a:ln w="19050" cap="sq">
              <a:solidFill>
                <a:srgbClr val="FFDE59"/>
              </a:solidFill>
              <a:prstDash val="solid"/>
              <a:miter/>
            </a:ln>
          </p:spPr>
        </p:sp>
        <p:sp>
          <p:nvSpPr>
            <p:cNvPr name="TextBox 35" id="35"/>
            <p:cNvSpPr txBox="true"/>
            <p:nvPr/>
          </p:nvSpPr>
          <p:spPr>
            <a:xfrm>
              <a:off x="0" y="-47625"/>
              <a:ext cx="1269704" cy="224121"/>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PM2.5</a:t>
              </a:r>
            </a:p>
          </p:txBody>
        </p:sp>
      </p:grpSp>
      <p:grpSp>
        <p:nvGrpSpPr>
          <p:cNvPr name="Group 36" id="36"/>
          <p:cNvGrpSpPr/>
          <p:nvPr/>
        </p:nvGrpSpPr>
        <p:grpSpPr>
          <a:xfrm rot="0">
            <a:off x="12260011" y="6027028"/>
            <a:ext cx="5177672" cy="670132"/>
            <a:chOff x="0" y="0"/>
            <a:chExt cx="1363667" cy="176496"/>
          </a:xfrm>
        </p:grpSpPr>
        <p:sp>
          <p:nvSpPr>
            <p:cNvPr name="Freeform 37" id="37"/>
            <p:cNvSpPr/>
            <p:nvPr/>
          </p:nvSpPr>
          <p:spPr>
            <a:xfrm flipH="false" flipV="false" rot="0">
              <a:off x="0" y="0"/>
              <a:ext cx="1363667" cy="176496"/>
            </a:xfrm>
            <a:custGeom>
              <a:avLst/>
              <a:gdLst/>
              <a:ahLst/>
              <a:cxnLst/>
              <a:rect r="r" b="b" t="t" l="l"/>
              <a:pathLst>
                <a:path h="176496" w="1363667">
                  <a:moveTo>
                    <a:pt x="29905" y="0"/>
                  </a:moveTo>
                  <a:lnTo>
                    <a:pt x="1333762" y="0"/>
                  </a:lnTo>
                  <a:cubicBezTo>
                    <a:pt x="1350278" y="0"/>
                    <a:pt x="1363667" y="13389"/>
                    <a:pt x="1363667" y="29905"/>
                  </a:cubicBezTo>
                  <a:lnTo>
                    <a:pt x="1363667" y="146591"/>
                  </a:lnTo>
                  <a:cubicBezTo>
                    <a:pt x="1363667" y="163107"/>
                    <a:pt x="1350278" y="176496"/>
                    <a:pt x="1333762" y="176496"/>
                  </a:cubicBezTo>
                  <a:lnTo>
                    <a:pt x="29905" y="176496"/>
                  </a:lnTo>
                  <a:cubicBezTo>
                    <a:pt x="13389" y="176496"/>
                    <a:pt x="0" y="163107"/>
                    <a:pt x="0" y="146591"/>
                  </a:cubicBezTo>
                  <a:lnTo>
                    <a:pt x="0" y="29905"/>
                  </a:lnTo>
                  <a:cubicBezTo>
                    <a:pt x="0" y="13389"/>
                    <a:pt x="13389" y="0"/>
                    <a:pt x="29905" y="0"/>
                  </a:cubicBezTo>
                  <a:close/>
                </a:path>
              </a:pathLst>
            </a:custGeom>
            <a:solidFill>
              <a:srgbClr val="000000">
                <a:alpha val="0"/>
              </a:srgbClr>
            </a:solidFill>
            <a:ln w="19050" cap="sq">
              <a:solidFill>
                <a:srgbClr val="FFDE59"/>
              </a:solidFill>
              <a:prstDash val="solid"/>
              <a:miter/>
            </a:ln>
          </p:spPr>
        </p:sp>
        <p:sp>
          <p:nvSpPr>
            <p:cNvPr name="TextBox 38" id="38"/>
            <p:cNvSpPr txBox="true"/>
            <p:nvPr/>
          </p:nvSpPr>
          <p:spPr>
            <a:xfrm>
              <a:off x="0" y="-47625"/>
              <a:ext cx="1363667" cy="224121"/>
            </a:xfrm>
            <a:prstGeom prst="rect">
              <a:avLst/>
            </a:prstGeom>
          </p:spPr>
          <p:txBody>
            <a:bodyPr anchor="ctr" rtlCol="false" tIns="50800" lIns="50800" bIns="50800" rIns="50800"/>
            <a:lstStyle/>
            <a:p>
              <a:pPr algn="ctr">
                <a:lnSpc>
                  <a:spcPts val="3499"/>
                </a:lnSpc>
              </a:pPr>
              <a:r>
                <a:rPr lang="en-US" b="true" sz="2499">
                  <a:solidFill>
                    <a:srgbClr val="FFFFFF"/>
                  </a:solidFill>
                  <a:latin typeface="Be Vietnam Ultra-Bold"/>
                  <a:ea typeface="Be Vietnam Ultra-Bold"/>
                  <a:cs typeface="Be Vietnam Ultra-Bold"/>
                  <a:sym typeface="Be Vietnam Ultra-Bold"/>
                </a:rPr>
                <a:t>Population</a:t>
              </a:r>
            </a:p>
          </p:txBody>
        </p:sp>
      </p:grpSp>
      <p:grpSp>
        <p:nvGrpSpPr>
          <p:cNvPr name="Group 39" id="39"/>
          <p:cNvGrpSpPr/>
          <p:nvPr/>
        </p:nvGrpSpPr>
        <p:grpSpPr>
          <a:xfrm rot="0">
            <a:off x="1433116" y="6697160"/>
            <a:ext cx="4820907" cy="2216467"/>
            <a:chOff x="0" y="0"/>
            <a:chExt cx="1269704" cy="583761"/>
          </a:xfrm>
        </p:grpSpPr>
        <p:sp>
          <p:nvSpPr>
            <p:cNvPr name="Freeform 40" id="40"/>
            <p:cNvSpPr/>
            <p:nvPr/>
          </p:nvSpPr>
          <p:spPr>
            <a:xfrm flipH="false" flipV="false" rot="0">
              <a:off x="0" y="0"/>
              <a:ext cx="1269704" cy="583761"/>
            </a:xfrm>
            <a:custGeom>
              <a:avLst/>
              <a:gdLst/>
              <a:ahLst/>
              <a:cxnLst/>
              <a:rect r="r" b="b" t="t" l="l"/>
              <a:pathLst>
                <a:path h="583761" w="1269704">
                  <a:moveTo>
                    <a:pt x="32118" y="0"/>
                  </a:moveTo>
                  <a:lnTo>
                    <a:pt x="1237586" y="0"/>
                  </a:lnTo>
                  <a:cubicBezTo>
                    <a:pt x="1255324" y="0"/>
                    <a:pt x="1269704" y="14380"/>
                    <a:pt x="1269704" y="32118"/>
                  </a:cubicBezTo>
                  <a:lnTo>
                    <a:pt x="1269704" y="551643"/>
                  </a:lnTo>
                  <a:cubicBezTo>
                    <a:pt x="1269704" y="569381"/>
                    <a:pt x="1255324" y="583761"/>
                    <a:pt x="1237586" y="583761"/>
                  </a:cubicBezTo>
                  <a:lnTo>
                    <a:pt x="32118" y="583761"/>
                  </a:lnTo>
                  <a:cubicBezTo>
                    <a:pt x="14380" y="583761"/>
                    <a:pt x="0" y="569381"/>
                    <a:pt x="0" y="551643"/>
                  </a:cubicBezTo>
                  <a:lnTo>
                    <a:pt x="0" y="32118"/>
                  </a:lnTo>
                  <a:cubicBezTo>
                    <a:pt x="0" y="14380"/>
                    <a:pt x="14380" y="0"/>
                    <a:pt x="32118" y="0"/>
                  </a:cubicBezTo>
                  <a:close/>
                </a:path>
              </a:pathLst>
            </a:custGeom>
            <a:gradFill rotWithShape="true">
              <a:gsLst>
                <a:gs pos="0">
                  <a:srgbClr val="000000">
                    <a:alpha val="40000"/>
                  </a:srgbClr>
                </a:gs>
                <a:gs pos="100000">
                  <a:srgbClr val="000000">
                    <a:alpha val="39500"/>
                  </a:srgbClr>
                </a:gs>
              </a:gsLst>
              <a:lin ang="5400000"/>
            </a:gradFill>
            <a:ln cap="sq">
              <a:noFill/>
              <a:prstDash val="solid"/>
              <a:miter/>
            </a:ln>
          </p:spPr>
        </p:sp>
        <p:sp>
          <p:nvSpPr>
            <p:cNvPr name="TextBox 41" id="41"/>
            <p:cNvSpPr txBox="true"/>
            <p:nvPr/>
          </p:nvSpPr>
          <p:spPr>
            <a:xfrm>
              <a:off x="0" y="-47625"/>
              <a:ext cx="1269704" cy="631386"/>
            </a:xfrm>
            <a:prstGeom prst="rect">
              <a:avLst/>
            </a:prstGeom>
          </p:spPr>
          <p:txBody>
            <a:bodyPr anchor="ctr" rtlCol="false" tIns="254000" lIns="254000" bIns="254000" rIns="254000"/>
            <a:lstStyle/>
            <a:p>
              <a:pPr algn="ctr">
                <a:lnSpc>
                  <a:spcPts val="3499"/>
                </a:lnSpc>
              </a:pPr>
              <a:r>
                <a:rPr lang="en-US" sz="2499">
                  <a:solidFill>
                    <a:srgbClr val="FFFFFF"/>
                  </a:solidFill>
                  <a:latin typeface="Be Vietnam"/>
                  <a:ea typeface="Be Vietnam"/>
                  <a:cs typeface="Be Vietnam"/>
                  <a:sym typeface="Be Vietnam"/>
                </a:rPr>
                <a:t>Effect on the lungs.</a:t>
              </a:r>
            </a:p>
            <a:p>
              <a:pPr algn="ctr">
                <a:lnSpc>
                  <a:spcPts val="34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240690" y="1028700"/>
            <a:ext cx="5806620" cy="7728027"/>
          </a:xfrm>
          <a:custGeom>
            <a:avLst/>
            <a:gdLst/>
            <a:ahLst/>
            <a:cxnLst/>
            <a:rect r="r" b="b" t="t" l="l"/>
            <a:pathLst>
              <a:path h="7728027" w="5806620">
                <a:moveTo>
                  <a:pt x="0" y="0"/>
                </a:moveTo>
                <a:lnTo>
                  <a:pt x="5806620" y="0"/>
                </a:lnTo>
                <a:lnTo>
                  <a:pt x="5806620" y="7728027"/>
                </a:lnTo>
                <a:lnTo>
                  <a:pt x="0" y="7728027"/>
                </a:lnTo>
                <a:lnTo>
                  <a:pt x="0" y="0"/>
                </a:lnTo>
                <a:close/>
              </a:path>
            </a:pathLst>
          </a:custGeom>
          <a:blipFill>
            <a:blip r:embed="rId2"/>
            <a:stretch>
              <a:fillRect l="0" t="-1463" r="0" b="-1463"/>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1004928" y="2798316"/>
            <a:ext cx="53948" cy="5443360"/>
          </a:xfrm>
          <a:prstGeom prst="line">
            <a:avLst/>
          </a:prstGeom>
          <a:ln cap="flat" w="114300">
            <a:solidFill>
              <a:srgbClr val="FFFFFF"/>
            </a:solidFill>
            <a:prstDash val="solid"/>
            <a:headEnd type="none" len="sm" w="sm"/>
            <a:tailEnd type="none" len="sm" w="sm"/>
          </a:ln>
        </p:spPr>
      </p:sp>
      <p:sp>
        <p:nvSpPr>
          <p:cNvPr name="TextBox 4" id="4"/>
          <p:cNvSpPr txBox="true"/>
          <p:nvPr/>
        </p:nvSpPr>
        <p:spPr>
          <a:xfrm rot="0">
            <a:off x="1265632" y="2741166"/>
            <a:ext cx="16354146" cy="6157595"/>
          </a:xfrm>
          <a:prstGeom prst="rect">
            <a:avLst/>
          </a:prstGeom>
        </p:spPr>
        <p:txBody>
          <a:bodyPr anchor="t" rtlCol="false" tIns="0" lIns="0" bIns="0" rIns="0">
            <a:spAutoFit/>
          </a:bodyPr>
          <a:lstStyle/>
          <a:p>
            <a:pPr algn="l">
              <a:lnSpc>
                <a:spcPts val="4480"/>
              </a:lnSpc>
            </a:pPr>
            <a:r>
              <a:rPr lang="en-US" sz="3200">
                <a:solidFill>
                  <a:srgbClr val="FFFFFF"/>
                </a:solidFill>
                <a:latin typeface="Be Vietnam"/>
                <a:ea typeface="Be Vietnam"/>
                <a:cs typeface="Be Vietnam"/>
                <a:sym typeface="Be Vietnam"/>
              </a:rPr>
              <a:t>•Which countries have the most polluted air and which ones have the healthiest?</a:t>
            </a:r>
          </a:p>
          <a:p>
            <a:pPr algn="l">
              <a:lnSpc>
                <a:spcPts val="4480"/>
              </a:lnSpc>
            </a:pPr>
            <a:r>
              <a:rPr lang="en-US" sz="3200">
                <a:solidFill>
                  <a:srgbClr val="FFFFFF"/>
                </a:solidFill>
                <a:latin typeface="Be Vietnam"/>
                <a:ea typeface="Be Vietnam"/>
                <a:cs typeface="Be Vietnam"/>
                <a:sym typeface="Be Vietnam"/>
              </a:rPr>
              <a:t>•Which pollutant (CO, NO₂, O₃, PM2.5) contributes the most to overall air pollution?</a:t>
            </a:r>
          </a:p>
          <a:p>
            <a:pPr algn="l">
              <a:lnSpc>
                <a:spcPts val="4480"/>
              </a:lnSpc>
            </a:pPr>
            <a:r>
              <a:rPr lang="en-US" sz="3200">
                <a:solidFill>
                  <a:srgbClr val="FFFFFF"/>
                </a:solidFill>
                <a:latin typeface="Be Vietnam"/>
                <a:ea typeface="Be Vietnam"/>
                <a:cs typeface="Be Vietnam"/>
                <a:sym typeface="Be Vietnam"/>
              </a:rPr>
              <a:t>•Is there a statistically significant correlation between the concentration of CO2, NO₂, O₃, and PM2.5?</a:t>
            </a:r>
          </a:p>
          <a:p>
            <a:pPr algn="l">
              <a:lnSpc>
                <a:spcPts val="4480"/>
              </a:lnSpc>
            </a:pPr>
            <a:r>
              <a:rPr lang="en-US" sz="3200">
                <a:solidFill>
                  <a:srgbClr val="FFFFFF"/>
                </a:solidFill>
                <a:latin typeface="Be Vietnam"/>
                <a:ea typeface="Be Vietnam"/>
                <a:cs typeface="Be Vietnam"/>
                <a:sym typeface="Be Vietnam"/>
              </a:rPr>
              <a:t>•classify countries into Good / Moderate / Unhealthy</a:t>
            </a:r>
          </a:p>
          <a:p>
            <a:pPr algn="l">
              <a:lnSpc>
                <a:spcPts val="4480"/>
              </a:lnSpc>
            </a:pPr>
            <a:r>
              <a:rPr lang="en-US" sz="3200">
                <a:solidFill>
                  <a:srgbClr val="FFFFFF"/>
                </a:solidFill>
                <a:latin typeface="Be Vietnam"/>
                <a:ea typeface="Be Vietnam"/>
                <a:cs typeface="Be Vietnam"/>
                <a:sym typeface="Be Vietnam"/>
              </a:rPr>
              <a:t>•Is there a correlation between population density and high levels of specific pollutants?</a:t>
            </a:r>
          </a:p>
          <a:p>
            <a:pPr algn="l">
              <a:lnSpc>
                <a:spcPts val="4480"/>
              </a:lnSpc>
              <a:spcBef>
                <a:spcPct val="0"/>
              </a:spcBef>
            </a:pPr>
            <a:r>
              <a:rPr lang="en-US" sz="3200">
                <a:solidFill>
                  <a:srgbClr val="FFFFFF"/>
                </a:solidFill>
                <a:latin typeface="Be Vietnam"/>
                <a:ea typeface="Be Vietnam"/>
                <a:cs typeface="Be Vietnam"/>
                <a:sym typeface="Be Vietnam"/>
              </a:rPr>
              <a:t>•Number of people that are in risk of air pollution</a:t>
            </a:r>
          </a:p>
          <a:p>
            <a:pPr algn="l">
              <a:lnSpc>
                <a:spcPts val="4480"/>
              </a:lnSpc>
              <a:spcBef>
                <a:spcPct val="0"/>
              </a:spcBef>
            </a:pPr>
            <a:r>
              <a:rPr lang="en-US" sz="3200">
                <a:solidFill>
                  <a:srgbClr val="FFFFFF"/>
                </a:solidFill>
                <a:latin typeface="Be Vietnam"/>
                <a:ea typeface="Be Vietnam"/>
                <a:cs typeface="Be Vietnam"/>
                <a:sym typeface="Be Vietnam"/>
              </a:rPr>
              <a:t>•How much does pollution levels vary between developed and developing countries?</a:t>
            </a:r>
          </a:p>
          <a:p>
            <a:pPr algn="l">
              <a:lnSpc>
                <a:spcPts val="4480"/>
              </a:lnSpc>
              <a:spcBef>
                <a:spcPct val="0"/>
              </a:spcBef>
            </a:pPr>
          </a:p>
        </p:txBody>
      </p:sp>
      <p:sp>
        <p:nvSpPr>
          <p:cNvPr name="TextBox 5" id="5"/>
          <p:cNvSpPr txBox="true"/>
          <p:nvPr/>
        </p:nvSpPr>
        <p:spPr>
          <a:xfrm rot="0">
            <a:off x="1031902" y="876300"/>
            <a:ext cx="8670500" cy="1401449"/>
          </a:xfrm>
          <a:prstGeom prst="rect">
            <a:avLst/>
          </a:prstGeom>
        </p:spPr>
        <p:txBody>
          <a:bodyPr anchor="t" rtlCol="false" tIns="0" lIns="0" bIns="0" rIns="0">
            <a:spAutoFit/>
          </a:bodyPr>
          <a:lstStyle/>
          <a:p>
            <a:pPr algn="l">
              <a:lnSpc>
                <a:spcPts val="11479"/>
              </a:lnSpc>
              <a:spcBef>
                <a:spcPct val="0"/>
              </a:spcBef>
            </a:pPr>
            <a:r>
              <a:rPr lang="en-US" sz="8199" b="true">
                <a:solidFill>
                  <a:srgbClr val="FFDE59"/>
                </a:solidFill>
                <a:latin typeface="Be Vietnam Ultra-Bold"/>
                <a:ea typeface="Be Vietnam Ultra-Bold"/>
                <a:cs typeface="Be Vietnam Ultra-Bold"/>
                <a:sym typeface="Be Vietnam Ultra-Bold"/>
              </a:rPr>
              <a:t>Goals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1" r="0" b="-9151"/>
            </a:stretch>
          </a:blipFill>
        </p:spPr>
      </p:sp>
      <p:sp>
        <p:nvSpPr>
          <p:cNvPr name="Freeform 3" id="3"/>
          <p:cNvSpPr/>
          <p:nvPr/>
        </p:nvSpPr>
        <p:spPr>
          <a:xfrm flipH="false" flipV="false" rot="0">
            <a:off x="13875895" y="2892014"/>
            <a:ext cx="3383405" cy="4502971"/>
          </a:xfrm>
          <a:custGeom>
            <a:avLst/>
            <a:gdLst/>
            <a:ahLst/>
            <a:cxnLst/>
            <a:rect r="r" b="b" t="t" l="l"/>
            <a:pathLst>
              <a:path h="4502971" w="3383405">
                <a:moveTo>
                  <a:pt x="0" y="0"/>
                </a:moveTo>
                <a:lnTo>
                  <a:pt x="3383405" y="0"/>
                </a:lnTo>
                <a:lnTo>
                  <a:pt x="3383405" y="4502972"/>
                </a:lnTo>
                <a:lnTo>
                  <a:pt x="0" y="4502972"/>
                </a:lnTo>
                <a:lnTo>
                  <a:pt x="0" y="0"/>
                </a:lnTo>
                <a:close/>
              </a:path>
            </a:pathLst>
          </a:custGeom>
          <a:blipFill>
            <a:blip r:embed="rId3"/>
            <a:stretch>
              <a:fillRect l="0" t="-1463" r="0" b="-1463"/>
            </a:stretch>
          </a:blipFill>
          <a:ln cap="sq">
            <a:noFill/>
            <a:prstDash val="solid"/>
            <a:miter/>
          </a:ln>
        </p:spPr>
      </p:sp>
      <p:sp>
        <p:nvSpPr>
          <p:cNvPr name="Freeform 4" id="4"/>
          <p:cNvSpPr/>
          <p:nvPr/>
        </p:nvSpPr>
        <p:spPr>
          <a:xfrm flipH="false" flipV="false" rot="0">
            <a:off x="14385695" y="6661550"/>
            <a:ext cx="426744" cy="426744"/>
          </a:xfrm>
          <a:custGeom>
            <a:avLst/>
            <a:gdLst/>
            <a:ahLst/>
            <a:cxnLst/>
            <a:rect r="r" b="b" t="t" l="l"/>
            <a:pathLst>
              <a:path h="426744" w="426744">
                <a:moveTo>
                  <a:pt x="0" y="0"/>
                </a:moveTo>
                <a:lnTo>
                  <a:pt x="426745" y="0"/>
                </a:lnTo>
                <a:lnTo>
                  <a:pt x="426745" y="426745"/>
                </a:lnTo>
                <a:lnTo>
                  <a:pt x="0" y="426745"/>
                </a:lnTo>
                <a:lnTo>
                  <a:pt x="0" y="0"/>
                </a:lnTo>
                <a:close/>
              </a:path>
            </a:pathLst>
          </a:custGeom>
          <a:blipFill>
            <a:blip r:embed="rId4">
              <a:extLst>
                <a:ext uri="{96DAC541-7B7A-43D3-8B79-37D633B846F1}">
                  <asvg:svgBlip xmlns:asvg="http://schemas.microsoft.com/office/drawing/2016/SVG/main" r:embed="rId5"/>
                </a:ext>
              </a:extLst>
            </a:blip>
            <a:stretch>
              <a:fillRect l="-248913" t="0" r="-248913" b="0"/>
            </a:stretch>
          </a:blipFill>
        </p:spPr>
      </p:sp>
      <p:sp>
        <p:nvSpPr>
          <p:cNvPr name="Freeform 5" id="5"/>
          <p:cNvSpPr/>
          <p:nvPr/>
        </p:nvSpPr>
        <p:spPr>
          <a:xfrm flipH="false" flipV="false" rot="0">
            <a:off x="536078" y="2603876"/>
            <a:ext cx="12847195" cy="5079247"/>
          </a:xfrm>
          <a:custGeom>
            <a:avLst/>
            <a:gdLst/>
            <a:ahLst/>
            <a:cxnLst/>
            <a:rect r="r" b="b" t="t" l="l"/>
            <a:pathLst>
              <a:path h="5079247" w="12847195">
                <a:moveTo>
                  <a:pt x="0" y="0"/>
                </a:moveTo>
                <a:lnTo>
                  <a:pt x="12847195" y="0"/>
                </a:lnTo>
                <a:lnTo>
                  <a:pt x="12847195" y="5079248"/>
                </a:lnTo>
                <a:lnTo>
                  <a:pt x="0" y="5079248"/>
                </a:lnTo>
                <a:lnTo>
                  <a:pt x="0" y="0"/>
                </a:lnTo>
                <a:close/>
              </a:path>
            </a:pathLst>
          </a:custGeom>
          <a:blipFill>
            <a:blip r:embed="rId6"/>
            <a:stretch>
              <a:fillRect l="-2192" t="0" r="-219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Freeform 3" id="3"/>
          <p:cNvSpPr/>
          <p:nvPr/>
        </p:nvSpPr>
        <p:spPr>
          <a:xfrm flipH="false" flipV="false" rot="0">
            <a:off x="13875895" y="2892014"/>
            <a:ext cx="3383405" cy="4502971"/>
          </a:xfrm>
          <a:custGeom>
            <a:avLst/>
            <a:gdLst/>
            <a:ahLst/>
            <a:cxnLst/>
            <a:rect r="r" b="b" t="t" l="l"/>
            <a:pathLst>
              <a:path h="4502971" w="3383405">
                <a:moveTo>
                  <a:pt x="0" y="0"/>
                </a:moveTo>
                <a:lnTo>
                  <a:pt x="3383405" y="0"/>
                </a:lnTo>
                <a:lnTo>
                  <a:pt x="3383405" y="4502972"/>
                </a:lnTo>
                <a:lnTo>
                  <a:pt x="0" y="4502972"/>
                </a:lnTo>
                <a:lnTo>
                  <a:pt x="0" y="0"/>
                </a:lnTo>
                <a:close/>
              </a:path>
            </a:pathLst>
          </a:custGeom>
          <a:blipFill>
            <a:blip r:embed="rId3"/>
            <a:stretch>
              <a:fillRect l="0" t="-1463" r="0" b="-1463"/>
            </a:stretch>
          </a:blipFill>
          <a:ln cap="sq">
            <a:noFill/>
            <a:prstDash val="solid"/>
            <a:miter/>
          </a:ln>
        </p:spPr>
      </p:sp>
      <p:sp>
        <p:nvSpPr>
          <p:cNvPr name="Freeform 4" id="4"/>
          <p:cNvSpPr/>
          <p:nvPr/>
        </p:nvSpPr>
        <p:spPr>
          <a:xfrm flipH="false" flipV="false" rot="0">
            <a:off x="1028700" y="2473578"/>
            <a:ext cx="11301259" cy="5339845"/>
          </a:xfrm>
          <a:custGeom>
            <a:avLst/>
            <a:gdLst/>
            <a:ahLst/>
            <a:cxnLst/>
            <a:rect r="r" b="b" t="t" l="l"/>
            <a:pathLst>
              <a:path h="5339845" w="11301259">
                <a:moveTo>
                  <a:pt x="0" y="0"/>
                </a:moveTo>
                <a:lnTo>
                  <a:pt x="11301259" y="0"/>
                </a:lnTo>
                <a:lnTo>
                  <a:pt x="11301259" y="5339844"/>
                </a:lnTo>
                <a:lnTo>
                  <a:pt x="0" y="5339844"/>
                </a:lnTo>
                <a:lnTo>
                  <a:pt x="0" y="0"/>
                </a:lnTo>
                <a:close/>
              </a:path>
            </a:pathLst>
          </a:custGeom>
          <a:blipFill>
            <a:blip r:embed="rId4"/>
            <a:stretch>
              <a:fillRect l="0" t="0" r="0" b="0"/>
            </a:stretch>
          </a:blipFill>
        </p:spPr>
      </p:sp>
      <p:sp>
        <p:nvSpPr>
          <p:cNvPr name="Freeform 5" id="5"/>
          <p:cNvSpPr/>
          <p:nvPr/>
        </p:nvSpPr>
        <p:spPr>
          <a:xfrm flipH="false" flipV="false" rot="0">
            <a:off x="13702028" y="2892014"/>
            <a:ext cx="1324020" cy="796819"/>
          </a:xfrm>
          <a:custGeom>
            <a:avLst/>
            <a:gdLst/>
            <a:ahLst/>
            <a:cxnLst/>
            <a:rect r="r" b="b" t="t" l="l"/>
            <a:pathLst>
              <a:path h="796819" w="1324020">
                <a:moveTo>
                  <a:pt x="0" y="0"/>
                </a:moveTo>
                <a:lnTo>
                  <a:pt x="1324020" y="0"/>
                </a:lnTo>
                <a:lnTo>
                  <a:pt x="1324020" y="796820"/>
                </a:lnTo>
                <a:lnTo>
                  <a:pt x="0" y="7968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DAGz4z9CYqw</dc:identifier>
  <dcterms:modified xsi:type="dcterms:W3CDTF">2011-08-01T06:04:30Z</dcterms:modified>
  <cp:revision>1</cp:revision>
  <dc:title>Capstone project</dc:title>
</cp:coreProperties>
</file>